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Playfair Display Medium"/>
      <p:regular r:id="rId25"/>
      <p:bold r:id="rId26"/>
      <p:italic r:id="rId27"/>
      <p:boldItalic r:id="rId28"/>
    </p:embeddedFont>
    <p:embeddedFont>
      <p:font typeface="Montserrat SemiBold"/>
      <p:regular r:id="rId29"/>
      <p:bold r:id="rId30"/>
      <p:italic r:id="rId31"/>
      <p:boldItalic r:id="rId32"/>
    </p:embeddedFont>
    <p:embeddedFont>
      <p:font typeface="Playfair Display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Montserrat Medium"/>
      <p:regular r:id="rId41"/>
      <p:bold r:id="rId42"/>
      <p:italic r:id="rId43"/>
      <p:boldItalic r:id="rId44"/>
    </p:embeddedFont>
    <p:embeddedFont>
      <p:font typeface="Playfair Display ExtraBold"/>
      <p:bold r:id="rId45"/>
      <p:boldItalic r:id="rId46"/>
    </p:embeddedFont>
    <p:embeddedFont>
      <p:font typeface="Amethysta"/>
      <p:regular r:id="rId47"/>
    </p:embeddedFont>
    <p:embeddedFont>
      <p:font typeface="Playfair Display SemiBold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139B682-37DC-45CB-8356-095996F82C96}">
  <a:tblStyle styleId="{6139B682-37DC-45CB-8356-095996F82C9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42" Type="http://schemas.openxmlformats.org/officeDocument/2006/relationships/font" Target="fonts/MontserratMedium-bold.fntdata"/><Relationship Id="rId41" Type="http://schemas.openxmlformats.org/officeDocument/2006/relationships/font" Target="fonts/MontserratMedium-regular.fntdata"/><Relationship Id="rId44" Type="http://schemas.openxmlformats.org/officeDocument/2006/relationships/font" Target="fonts/MontserratMedium-boldItalic.fntdata"/><Relationship Id="rId43" Type="http://schemas.openxmlformats.org/officeDocument/2006/relationships/font" Target="fonts/MontserratMedium-italic.fntdata"/><Relationship Id="rId46" Type="http://schemas.openxmlformats.org/officeDocument/2006/relationships/font" Target="fonts/PlayfairDisplayExtraBold-boldItalic.fntdata"/><Relationship Id="rId45" Type="http://schemas.openxmlformats.org/officeDocument/2006/relationships/font" Target="fonts/PlayfairDisplay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PlayfairDisplaySemiBold-regular.fntdata"/><Relationship Id="rId47" Type="http://schemas.openxmlformats.org/officeDocument/2006/relationships/font" Target="fonts/Amethysta-regular.fntdata"/><Relationship Id="rId49" Type="http://schemas.openxmlformats.org/officeDocument/2006/relationships/font" Target="fonts/PlayfairDisplaySemiBo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SemiBold-italic.fntdata"/><Relationship Id="rId30" Type="http://schemas.openxmlformats.org/officeDocument/2006/relationships/font" Target="fonts/MontserratSemiBold-bold.fntdata"/><Relationship Id="rId33" Type="http://schemas.openxmlformats.org/officeDocument/2006/relationships/font" Target="fonts/PlayfairDisplay-regular.fntdata"/><Relationship Id="rId32" Type="http://schemas.openxmlformats.org/officeDocument/2006/relationships/font" Target="fonts/MontserratSemiBold-boldItalic.fntdata"/><Relationship Id="rId35" Type="http://schemas.openxmlformats.org/officeDocument/2006/relationships/font" Target="fonts/PlayfairDisplay-italic.fntdata"/><Relationship Id="rId34" Type="http://schemas.openxmlformats.org/officeDocument/2006/relationships/font" Target="fonts/PlayfairDisplay-bold.fntdata"/><Relationship Id="rId37" Type="http://schemas.openxmlformats.org/officeDocument/2006/relationships/font" Target="fonts/Montserrat-regular.fntdata"/><Relationship Id="rId36" Type="http://schemas.openxmlformats.org/officeDocument/2006/relationships/font" Target="fonts/PlayfairDisplay-boldItalic.fntdata"/><Relationship Id="rId39" Type="http://schemas.openxmlformats.org/officeDocument/2006/relationships/font" Target="fonts/Montserrat-italic.fntdata"/><Relationship Id="rId38" Type="http://schemas.openxmlformats.org/officeDocument/2006/relationships/font" Target="fonts/Montserrat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font" Target="fonts/PlayfairDisplayMedium-bold.fntdata"/><Relationship Id="rId25" Type="http://schemas.openxmlformats.org/officeDocument/2006/relationships/font" Target="fonts/PlayfairDisplayMedium-regular.fntdata"/><Relationship Id="rId28" Type="http://schemas.openxmlformats.org/officeDocument/2006/relationships/font" Target="fonts/PlayfairDisplayMedium-boldItalic.fntdata"/><Relationship Id="rId27" Type="http://schemas.openxmlformats.org/officeDocument/2006/relationships/font" Target="fonts/PlayfairDisplayMedium-italic.fntdata"/><Relationship Id="rId29" Type="http://schemas.openxmlformats.org/officeDocument/2006/relationships/font" Target="fonts/MontserratSemiBold-regular.fntdata"/><Relationship Id="rId51" Type="http://schemas.openxmlformats.org/officeDocument/2006/relationships/font" Target="fonts/PlayfairDisplaySemiBold-boldItalic.fntdata"/><Relationship Id="rId50" Type="http://schemas.openxmlformats.org/officeDocument/2006/relationships/font" Target="fonts/PlayfairDisplaySemiBold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fdf54d8cd5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fdf54d8cd5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fe58d6a275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fe58d6a275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fe58d6a275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fe58d6a275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Random Search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Purpose</a:t>
            </a:r>
            <a:r>
              <a:rPr lang="en">
                <a:solidFill>
                  <a:schemeClr val="dk1"/>
                </a:solidFill>
              </a:rPr>
              <a:t>: Random search is a hyperparameter optimization technique. It randomly samples combinations of hyperparameters within a predefined search space to find the best performing set of hyperparameters for a model.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When Used</a:t>
            </a:r>
            <a:r>
              <a:rPr lang="en">
                <a:solidFill>
                  <a:schemeClr val="dk1"/>
                </a:solidFill>
              </a:rPr>
              <a:t>: Random search is used after a model architecture is defined but before training it. It optimizes parameters like learning rate, number of layers, regularization factors, etc.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Hyperparameter Tuning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Grid Search and Random Search are two popular methods to systematically explore a range of hyperparameters for your Random Forest model.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1.2. Random Search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romanL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Random Search is a more efficient approach that samples random combinations of hyperparameters and is particularly useful when the parameter grid is large.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fe58d6a275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fe58d6a275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Ensemble Methods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reduce bias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Combine the Random Forest model with other models to create a more robust ensemble. Stacking is a method where you combine the predictions of multiple models (e.g., Random Forest, Logistic Regression, Gradient Boosting) using another model as a "meta-learner."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fe58d6a275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fe58d6a275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5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Class Imbalance Handling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your dataset has a class imbalance (e.g., far more "no purchase" cases than "purchase" cases), consider techniques like SMOTE (Synthetic Minority Over-sampling Technique) to create a balanced training set.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e58d6a275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e58d6a275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e58d6a275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fe58d6a275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e58d6a275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e58d6a275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e58d6a275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e58d6a275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fe72ab368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fe72ab368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fe58d6a275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fe58d6a275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587143a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587143a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fe58d6a27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fe58d6a27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Familiered self with dataset, running various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e58d6a275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e58d6a275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fe58d6a27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fe58d6a27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fe58d6a275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fe58d6a275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fe58d6a27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fe58d6a27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e58d6a27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e58d6a27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33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5405150" y="4487075"/>
            <a:ext cx="3738900" cy="474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5496975" y="4539425"/>
            <a:ext cx="34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By: Erica Yanoshak and Allana Nelson</a:t>
            </a:r>
            <a:endParaRPr sz="1200">
              <a:solidFill>
                <a:srgbClr val="FFFFFF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15700" y="472900"/>
            <a:ext cx="60126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50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Predicting</a:t>
            </a:r>
            <a:r>
              <a:rPr lang="en" sz="40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 </a:t>
            </a:r>
            <a:endParaRPr sz="4000"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Purchase Behavior </a:t>
            </a:r>
            <a:endParaRPr sz="4100"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659875" y="2774150"/>
            <a:ext cx="366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Take your marketing to the next level, keep your customers coming back, and help your business grow.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775" y="2774150"/>
            <a:ext cx="1426175" cy="1426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5688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387500" y="286650"/>
            <a:ext cx="6903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Model Optimization </a:t>
            </a:r>
            <a:r>
              <a:rPr lang="en" sz="4800">
                <a:solidFill>
                  <a:schemeClr val="lt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 </a:t>
            </a:r>
            <a:r>
              <a:rPr b="1" lang="en" sz="4800">
                <a:solidFill>
                  <a:schemeClr val="lt1"/>
                </a:solidFill>
                <a:latin typeface="Amethysta"/>
                <a:ea typeface="Amethysta"/>
                <a:cs typeface="Amethysta"/>
                <a:sym typeface="Amethysta"/>
              </a:rPr>
              <a:t>&amp;</a:t>
            </a:r>
            <a:r>
              <a:rPr lang="en" sz="4800">
                <a:solidFill>
                  <a:schemeClr val="lt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 Evaluation</a:t>
            </a:r>
            <a:endParaRPr sz="4800">
              <a:solidFill>
                <a:srgbClr val="FFFFFF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3"/>
          <p:cNvPicPr preferRelativeResize="0"/>
          <p:nvPr/>
        </p:nvPicPr>
        <p:blipFill rotWithShape="1">
          <a:blip r:embed="rId3">
            <a:alphaModFix/>
          </a:blip>
          <a:srcRect b="1400" l="701" r="425" t="0"/>
          <a:stretch/>
        </p:blipFill>
        <p:spPr>
          <a:xfrm>
            <a:off x="0" y="-36100"/>
            <a:ext cx="9192248" cy="51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/>
        </p:nvSpPr>
        <p:spPr>
          <a:xfrm>
            <a:off x="339125" y="267900"/>
            <a:ext cx="51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Model Optimization</a:t>
            </a:r>
            <a:endParaRPr sz="3600">
              <a:solidFill>
                <a:schemeClr val="dk1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339125" y="368325"/>
            <a:ext cx="5176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Hyperparameter Tuning</a:t>
            </a:r>
            <a:r>
              <a:rPr lang="en"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 </a:t>
            </a:r>
            <a:endParaRPr sz="3600">
              <a:solidFill>
                <a:schemeClr val="dk1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Random Search </a:t>
            </a:r>
            <a:endParaRPr sz="3600">
              <a:solidFill>
                <a:schemeClr val="dk1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125" y="404421"/>
            <a:ext cx="3519750" cy="2941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466" y="1661325"/>
            <a:ext cx="4273609" cy="3183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" name="Google Shape;162;p23"/>
          <p:cNvSpPr txBox="1"/>
          <p:nvPr/>
        </p:nvSpPr>
        <p:spPr>
          <a:xfrm>
            <a:off x="5100125" y="3519225"/>
            <a:ext cx="3871200" cy="1369800"/>
          </a:xfrm>
          <a:prstGeom prst="rect">
            <a:avLst/>
          </a:prstGeom>
          <a:solidFill>
            <a:srgbClr val="F6E6F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Evaluation Metrics for Random Search Model: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Char char="●"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Training: 0.9725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Char char="●"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Accuracy: 0.9500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Char char="●"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Precision: 0.9748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Char char="●"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Recall: 0.9062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Char char="●"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F1 Score: 0.9393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Char char="●"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ROC AUC Score: 0.9444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3" name="Google Shape;16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4"/>
          <p:cNvPicPr preferRelativeResize="0"/>
          <p:nvPr/>
        </p:nvPicPr>
        <p:blipFill rotWithShape="1">
          <a:blip r:embed="rId3">
            <a:alphaModFix/>
          </a:blip>
          <a:srcRect b="1400" l="701" r="425" t="0"/>
          <a:stretch/>
        </p:blipFill>
        <p:spPr>
          <a:xfrm>
            <a:off x="0" y="0"/>
            <a:ext cx="91922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198700" y="1489175"/>
            <a:ext cx="467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5217325" y="3498100"/>
            <a:ext cx="3580800" cy="1369800"/>
          </a:xfrm>
          <a:prstGeom prst="rect">
            <a:avLst/>
          </a:prstGeom>
          <a:solidFill>
            <a:srgbClr val="F6E6F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Evaluation Metrics for Stacking Model:</a:t>
            </a:r>
            <a:endParaRPr b="1" sz="1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urier New"/>
              <a:buChar char="●"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Training: 0.9967</a:t>
            </a:r>
            <a:endParaRPr b="1" sz="1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urier New"/>
              <a:buChar char="●"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Accuracy: 0.9533</a:t>
            </a:r>
            <a:endParaRPr b="1" sz="1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urier New"/>
              <a:buChar char="●"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Precision: 0.9831</a:t>
            </a:r>
            <a:endParaRPr b="1" sz="1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urier New"/>
              <a:buChar char="●"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Recall: 0.9062</a:t>
            </a:r>
            <a:endParaRPr b="1" sz="1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urier New"/>
              <a:buChar char="●"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F1 Score: 0.9431</a:t>
            </a:r>
            <a:endParaRPr b="1" sz="1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urier New"/>
              <a:buChar char="●"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ROC AUC Score: 0.9473</a:t>
            </a:r>
            <a:endParaRPr b="1" sz="1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7325" y="344300"/>
            <a:ext cx="3514625" cy="29668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450" y="1798504"/>
            <a:ext cx="4120549" cy="306939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73" name="Google Shape;173;p24"/>
          <p:cNvGrpSpPr/>
          <p:nvPr/>
        </p:nvGrpSpPr>
        <p:grpSpPr>
          <a:xfrm>
            <a:off x="496450" y="344300"/>
            <a:ext cx="3239400" cy="1283175"/>
            <a:chOff x="379150" y="488675"/>
            <a:chExt cx="3239400" cy="1283175"/>
          </a:xfrm>
        </p:grpSpPr>
        <p:sp>
          <p:nvSpPr>
            <p:cNvPr id="174" name="Google Shape;174;p24"/>
            <p:cNvSpPr txBox="1"/>
            <p:nvPr/>
          </p:nvSpPr>
          <p:spPr>
            <a:xfrm>
              <a:off x="379150" y="488675"/>
              <a:ext cx="2670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Playfair Display ExtraBold"/>
                  <a:ea typeface="Playfair Display ExtraBold"/>
                  <a:cs typeface="Playfair Display ExtraBold"/>
                  <a:sym typeface="Playfair Display ExtraBold"/>
                </a:rPr>
                <a:t>Model Optimization</a:t>
              </a:r>
              <a:endPara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endParaRPr>
            </a:p>
          </p:txBody>
        </p:sp>
        <p:sp>
          <p:nvSpPr>
            <p:cNvPr id="175" name="Google Shape;175;p24"/>
            <p:cNvSpPr txBox="1"/>
            <p:nvPr/>
          </p:nvSpPr>
          <p:spPr>
            <a:xfrm>
              <a:off x="379150" y="756050"/>
              <a:ext cx="32394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Playfair Display ExtraBold"/>
                  <a:ea typeface="Playfair Display ExtraBold"/>
                  <a:cs typeface="Playfair Display ExtraBold"/>
                  <a:sym typeface="Playfair Display ExtraBold"/>
                </a:rPr>
                <a:t>Ensemble Methods</a:t>
              </a:r>
              <a:endParaRPr sz="18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dk1"/>
                  </a:solidFill>
                  <a:latin typeface="Playfair Display ExtraBold"/>
                  <a:ea typeface="Playfair Display ExtraBold"/>
                  <a:cs typeface="Playfair Display ExtraBold"/>
                  <a:sym typeface="Playfair Display ExtraBold"/>
                </a:rPr>
                <a:t>Stacking</a:t>
              </a:r>
              <a:endPara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endParaRPr>
            </a:p>
          </p:txBody>
        </p:sp>
      </p:grpSp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5"/>
          <p:cNvPicPr preferRelativeResize="0"/>
          <p:nvPr/>
        </p:nvPicPr>
        <p:blipFill rotWithShape="1">
          <a:blip r:embed="rId3">
            <a:alphaModFix/>
          </a:blip>
          <a:srcRect b="1400" l="701" r="425" t="0"/>
          <a:stretch/>
        </p:blipFill>
        <p:spPr>
          <a:xfrm flipH="1">
            <a:off x="0" y="0"/>
            <a:ext cx="91922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379150" y="298850"/>
            <a:ext cx="69339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Model Optimization</a:t>
            </a:r>
            <a:endParaRPr>
              <a:solidFill>
                <a:schemeClr val="dk1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Class Imbalance </a:t>
            </a:r>
            <a:endParaRPr sz="3600">
              <a:solidFill>
                <a:schemeClr val="dk1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Handling SMOTE</a:t>
            </a:r>
            <a:endParaRPr sz="3600">
              <a:solidFill>
                <a:schemeClr val="dk1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7925" y="298846"/>
            <a:ext cx="3772125" cy="3152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625" y="1853450"/>
            <a:ext cx="4023925" cy="2992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5" name="Google Shape;185;p25"/>
          <p:cNvSpPr txBox="1"/>
          <p:nvPr/>
        </p:nvSpPr>
        <p:spPr>
          <a:xfrm>
            <a:off x="5197925" y="3570275"/>
            <a:ext cx="3772200" cy="1369800"/>
          </a:xfrm>
          <a:prstGeom prst="rect">
            <a:avLst/>
          </a:prstGeom>
          <a:solidFill>
            <a:srgbClr val="F6E6F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Evaluation Metrics for SMOTE Model:</a:t>
            </a:r>
            <a:endParaRPr b="1" sz="1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urier New"/>
              <a:buChar char="●"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Training: 0.9742</a:t>
            </a:r>
            <a:endParaRPr b="1" sz="1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urier New"/>
              <a:buChar char="●"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Accuracy: 0.9567</a:t>
            </a:r>
            <a:endParaRPr b="1" sz="1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urier New"/>
              <a:buChar char="●"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Precision: 0.9752</a:t>
            </a:r>
            <a:endParaRPr b="1" sz="1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urier New"/>
              <a:buChar char="●"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Recall: 0.9219</a:t>
            </a:r>
            <a:endParaRPr b="1" sz="1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urier New"/>
              <a:buChar char="●"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F1 Score: 0.9478</a:t>
            </a:r>
            <a:endParaRPr b="1" sz="1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urier New"/>
              <a:buChar char="●"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ROC AUC Score: 0.9522</a:t>
            </a:r>
            <a:endParaRPr b="1" sz="1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6" name="Google Shape;18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5688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/>
          <p:nvPr/>
        </p:nvSpPr>
        <p:spPr>
          <a:xfrm>
            <a:off x="459700" y="701750"/>
            <a:ext cx="6509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Results / Conclusions</a:t>
            </a:r>
            <a:endParaRPr sz="4800">
              <a:solidFill>
                <a:srgbClr val="FFFFFF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7"/>
          <p:cNvPicPr preferRelativeResize="0"/>
          <p:nvPr/>
        </p:nvPicPr>
        <p:blipFill rotWithShape="1">
          <a:blip r:embed="rId3">
            <a:alphaModFix/>
          </a:blip>
          <a:srcRect b="4466" l="691" r="592" t="4566"/>
          <a:stretch/>
        </p:blipFill>
        <p:spPr>
          <a:xfrm flipH="1" rot="10800000">
            <a:off x="-3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/>
        </p:nvSpPr>
        <p:spPr>
          <a:xfrm>
            <a:off x="315900" y="265725"/>
            <a:ext cx="4256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Model Optimization </a:t>
            </a:r>
            <a:r>
              <a:rPr lang="en" sz="36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Results </a:t>
            </a:r>
            <a:endParaRPr sz="3600"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graphicFrame>
        <p:nvGraphicFramePr>
          <p:cNvPr id="200" name="Google Shape;200;p27"/>
          <p:cNvGraphicFramePr/>
          <p:nvPr/>
        </p:nvGraphicFramePr>
        <p:xfrm>
          <a:off x="4313425" y="25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{6139B682-37DC-45CB-8356-095996F82C96}</a:tableStyleId>
              </a:tblPr>
              <a:tblGrid>
                <a:gridCol w="1038225"/>
                <a:gridCol w="1181100"/>
                <a:gridCol w="1181100"/>
                <a:gridCol w="1181100"/>
              </a:tblGrid>
              <a:tr h="200025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Random Forest Model Optimization Scores</a:t>
                      </a:r>
                      <a:endParaRPr sz="1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 hMerge="1"/>
                <a:tc hMerge="1"/>
                <a:tc hMerge="1"/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Score Type</a:t>
                      </a:r>
                      <a:endParaRPr b="1"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Random Search</a:t>
                      </a:r>
                      <a:endParaRPr b="1"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FA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Stacking</a:t>
                      </a:r>
                      <a:endParaRPr b="1"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SMOTE</a:t>
                      </a:r>
                      <a:endParaRPr b="1"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Training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97.25%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FA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99.67%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97.42%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Accuracy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95.00%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FA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95.33%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95.67%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Precision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97.48%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FA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98.31%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97.52%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Recall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90.62%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FA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90.62%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92.19%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F1 Score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93.93%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FA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94.31%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94.78%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ROC AUC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94.44%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FA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94.73%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95.22%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</a:tr>
            </a:tbl>
          </a:graphicData>
        </a:graphic>
      </p:graphicFrame>
      <p:pic>
        <p:nvPicPr>
          <p:cNvPr id="201" name="Google Shape;201;p27"/>
          <p:cNvPicPr preferRelativeResize="0"/>
          <p:nvPr/>
        </p:nvPicPr>
        <p:blipFill rotWithShape="1">
          <a:blip r:embed="rId4">
            <a:alphaModFix/>
          </a:blip>
          <a:srcRect b="5001" l="0" r="0" t="4549"/>
          <a:stretch/>
        </p:blipFill>
        <p:spPr>
          <a:xfrm>
            <a:off x="176525" y="2112825"/>
            <a:ext cx="8839199" cy="29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8"/>
          <p:cNvPicPr preferRelativeResize="0"/>
          <p:nvPr/>
        </p:nvPicPr>
        <p:blipFill rotWithShape="1">
          <a:blip r:embed="rId3">
            <a:alphaModFix/>
          </a:blip>
          <a:srcRect b="4466" l="691" r="592" t="4566"/>
          <a:stretch/>
        </p:blipFill>
        <p:spPr>
          <a:xfrm flipH="1" rot="10800000">
            <a:off x="-3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/>
        </p:nvSpPr>
        <p:spPr>
          <a:xfrm>
            <a:off x="251750" y="316950"/>
            <a:ext cx="2688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Feature Importance </a:t>
            </a:r>
            <a:endParaRPr sz="3300"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graphicFrame>
        <p:nvGraphicFramePr>
          <p:cNvPr id="209" name="Google Shape;209;p28"/>
          <p:cNvGraphicFramePr/>
          <p:nvPr/>
        </p:nvGraphicFramePr>
        <p:xfrm>
          <a:off x="2845375" y="23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{6139B682-37DC-45CB-8356-095996F82C96}</a:tableStyleId>
              </a:tblPr>
              <a:tblGrid>
                <a:gridCol w="1009650"/>
                <a:gridCol w="876300"/>
                <a:gridCol w="790575"/>
                <a:gridCol w="790575"/>
                <a:gridCol w="790575"/>
                <a:gridCol w="952500"/>
                <a:gridCol w="952500"/>
              </a:tblGrid>
              <a:tr h="200025">
                <a:tc gridSpan="7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Optimized Models Feature Important Values</a:t>
                      </a:r>
                      <a:endParaRPr sz="1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Model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Time Spent on Website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Age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Discounts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Annual Income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# of Purchases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Loyalty Program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Initial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0.194094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0.193980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0.192347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0.143550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0.138833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0.137196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Stacking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0.205891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0.190175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0.168159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0.177235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0.149491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0.10905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Random Search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FA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0.203998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FA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0.185685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FA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0.181936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FA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0.156703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FA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0.139254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FA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0.132424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FAE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SMOTE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0.194094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0.193980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0.192347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0.143550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0.138833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0.137196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</a:tr>
            </a:tbl>
          </a:graphicData>
        </a:graphic>
      </p:graphicFrame>
      <p:grpSp>
        <p:nvGrpSpPr>
          <p:cNvPr id="210" name="Google Shape;210;p28"/>
          <p:cNvGrpSpPr/>
          <p:nvPr/>
        </p:nvGrpSpPr>
        <p:grpSpPr>
          <a:xfrm>
            <a:off x="213748" y="1894933"/>
            <a:ext cx="6489869" cy="3173620"/>
            <a:chOff x="325925" y="1082850"/>
            <a:chExt cx="7347299" cy="4000025"/>
          </a:xfrm>
        </p:grpSpPr>
        <p:pic>
          <p:nvPicPr>
            <p:cNvPr id="211" name="Google Shape;211;p28"/>
            <p:cNvPicPr preferRelativeResize="0"/>
            <p:nvPr/>
          </p:nvPicPr>
          <p:blipFill rotWithShape="1">
            <a:blip r:embed="rId4">
              <a:alphaModFix/>
            </a:blip>
            <a:srcRect b="8265" l="0" r="0" t="0"/>
            <a:stretch/>
          </p:blipFill>
          <p:spPr>
            <a:xfrm>
              <a:off x="325925" y="1082850"/>
              <a:ext cx="7347299" cy="4000025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12" name="Google Shape;212;p28"/>
            <p:cNvSpPr/>
            <p:nvPr/>
          </p:nvSpPr>
          <p:spPr>
            <a:xfrm>
              <a:off x="1118475" y="1629650"/>
              <a:ext cx="220800" cy="2659200"/>
            </a:xfrm>
            <a:prstGeom prst="rect">
              <a:avLst/>
            </a:prstGeom>
            <a:solidFill>
              <a:srgbClr val="FAF0D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3323825" y="1675175"/>
              <a:ext cx="220800" cy="2613600"/>
            </a:xfrm>
            <a:prstGeom prst="rect">
              <a:avLst/>
            </a:prstGeom>
            <a:solidFill>
              <a:srgbClr val="FAF0D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2221150" y="1629650"/>
              <a:ext cx="220800" cy="2659200"/>
            </a:xfrm>
            <a:prstGeom prst="rect">
              <a:avLst/>
            </a:prstGeom>
            <a:solidFill>
              <a:srgbClr val="FAF0D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4394600" y="2322400"/>
              <a:ext cx="246300" cy="1966500"/>
            </a:xfrm>
            <a:prstGeom prst="rect">
              <a:avLst/>
            </a:prstGeom>
            <a:solidFill>
              <a:srgbClr val="FAF0D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6593550" y="2415025"/>
              <a:ext cx="246300" cy="1873800"/>
            </a:xfrm>
            <a:prstGeom prst="rect">
              <a:avLst/>
            </a:prstGeom>
            <a:solidFill>
              <a:srgbClr val="FAF0D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5506825" y="2322400"/>
              <a:ext cx="220800" cy="1966500"/>
            </a:xfrm>
            <a:prstGeom prst="rect">
              <a:avLst/>
            </a:prstGeom>
            <a:solidFill>
              <a:srgbClr val="FAF0D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 rot="-5400000">
              <a:off x="6357750" y="1535600"/>
              <a:ext cx="103800" cy="291900"/>
            </a:xfrm>
            <a:prstGeom prst="rect">
              <a:avLst/>
            </a:prstGeom>
            <a:solidFill>
              <a:srgbClr val="FAF0D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8"/>
            <p:cNvSpPr/>
            <p:nvPr/>
          </p:nvSpPr>
          <p:spPr>
            <a:xfrm rot="-5400000">
              <a:off x="6357750" y="1688000"/>
              <a:ext cx="103800" cy="2919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 rot="-5400000">
              <a:off x="6357750" y="1868900"/>
              <a:ext cx="103800" cy="291900"/>
            </a:xfrm>
            <a:prstGeom prst="rect">
              <a:avLst/>
            </a:prstGeom>
            <a:solidFill>
              <a:srgbClr val="A9FAE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 rot="-5400000">
              <a:off x="6357750" y="2049800"/>
              <a:ext cx="103800" cy="291900"/>
            </a:xfrm>
            <a:prstGeom prst="rect">
              <a:avLst/>
            </a:prstGeom>
            <a:solidFill>
              <a:srgbClr val="F6E6F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1339275" y="1481775"/>
              <a:ext cx="220800" cy="28071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3544625" y="2016075"/>
              <a:ext cx="220800" cy="22728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2441950" y="1675250"/>
              <a:ext cx="220800" cy="26136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4615400" y="1885850"/>
              <a:ext cx="246300" cy="24030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6814350" y="2799725"/>
              <a:ext cx="246300" cy="14886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5727625" y="2247650"/>
              <a:ext cx="220800" cy="204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1560075" y="1517550"/>
              <a:ext cx="220800" cy="2771400"/>
            </a:xfrm>
            <a:prstGeom prst="rect">
              <a:avLst/>
            </a:prstGeom>
            <a:solidFill>
              <a:srgbClr val="A9FAE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3765425" y="1782050"/>
              <a:ext cx="220800" cy="2506800"/>
            </a:xfrm>
            <a:prstGeom prst="rect">
              <a:avLst/>
            </a:prstGeom>
            <a:solidFill>
              <a:srgbClr val="A9FAE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2662750" y="1733450"/>
              <a:ext cx="220800" cy="2555700"/>
            </a:xfrm>
            <a:prstGeom prst="rect">
              <a:avLst/>
            </a:prstGeom>
            <a:solidFill>
              <a:srgbClr val="A9FAE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4836200" y="2143850"/>
              <a:ext cx="246300" cy="2145000"/>
            </a:xfrm>
            <a:prstGeom prst="rect">
              <a:avLst/>
            </a:prstGeom>
            <a:solidFill>
              <a:srgbClr val="A9FAE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7035150" y="2479150"/>
              <a:ext cx="246300" cy="1809300"/>
            </a:xfrm>
            <a:prstGeom prst="rect">
              <a:avLst/>
            </a:prstGeom>
            <a:solidFill>
              <a:srgbClr val="A9FAE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5948425" y="2379400"/>
              <a:ext cx="220800" cy="1909500"/>
            </a:xfrm>
            <a:prstGeom prst="rect">
              <a:avLst/>
            </a:prstGeom>
            <a:solidFill>
              <a:srgbClr val="A9FAE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1780875" y="1629675"/>
              <a:ext cx="220800" cy="2659200"/>
            </a:xfrm>
            <a:prstGeom prst="rect">
              <a:avLst/>
            </a:prstGeom>
            <a:solidFill>
              <a:srgbClr val="F6E6F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3986225" y="1675150"/>
              <a:ext cx="220800" cy="2613600"/>
            </a:xfrm>
            <a:prstGeom prst="rect">
              <a:avLst/>
            </a:prstGeom>
            <a:solidFill>
              <a:srgbClr val="F6E6F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2883550" y="1629850"/>
              <a:ext cx="220800" cy="2659200"/>
            </a:xfrm>
            <a:prstGeom prst="rect">
              <a:avLst/>
            </a:prstGeom>
            <a:solidFill>
              <a:srgbClr val="F6E6F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5057000" y="2322250"/>
              <a:ext cx="246300" cy="1966500"/>
            </a:xfrm>
            <a:prstGeom prst="rect">
              <a:avLst/>
            </a:prstGeom>
            <a:solidFill>
              <a:srgbClr val="F6E6F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7255950" y="2414550"/>
              <a:ext cx="246300" cy="1873800"/>
            </a:xfrm>
            <a:prstGeom prst="rect">
              <a:avLst/>
            </a:prstGeom>
            <a:solidFill>
              <a:srgbClr val="F6E6F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6169225" y="2415000"/>
              <a:ext cx="220800" cy="1873800"/>
            </a:xfrm>
            <a:prstGeom prst="rect">
              <a:avLst/>
            </a:prstGeom>
            <a:solidFill>
              <a:srgbClr val="F6E6F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9"/>
          <p:cNvPicPr preferRelativeResize="0"/>
          <p:nvPr/>
        </p:nvPicPr>
        <p:blipFill rotWithShape="1">
          <a:blip r:embed="rId3">
            <a:alphaModFix/>
          </a:blip>
          <a:srcRect b="4466" l="691" r="592" t="4566"/>
          <a:stretch/>
        </p:blipFill>
        <p:spPr>
          <a:xfrm flipH="1" rot="10800000">
            <a:off x="-3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9"/>
          <p:cNvSpPr txBox="1"/>
          <p:nvPr/>
        </p:nvSpPr>
        <p:spPr>
          <a:xfrm>
            <a:off x="312250" y="225650"/>
            <a:ext cx="6933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Next steps</a:t>
            </a:r>
            <a:endParaRPr sz="3800">
              <a:solidFill>
                <a:schemeClr val="dk1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sp>
        <p:nvSpPr>
          <p:cNvPr id="247" name="Google Shape;24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29"/>
          <p:cNvSpPr txBox="1"/>
          <p:nvPr/>
        </p:nvSpPr>
        <p:spPr>
          <a:xfrm>
            <a:off x="312250" y="1362750"/>
            <a:ext cx="81168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Gradient Boosting (e.g., XGBoost, LightGBM):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○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Marketing teams can experiment with these models to capture more intricate patterns in behavior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 Step: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Run experiments with these models and compare them against existing models using the same evaluation metrics (accuracy, precision, recall, F1-score, ROC AUC).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29"/>
          <p:cNvSpPr txBox="1"/>
          <p:nvPr/>
        </p:nvSpPr>
        <p:spPr>
          <a:xfrm>
            <a:off x="312250" y="105405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1. Experiment with More Complex Models:</a:t>
            </a:r>
            <a:endParaRPr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312250" y="2526900"/>
            <a:ext cx="81168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Time-Series Models (e.g., ARIMA, LSTM):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○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customers with recurring purchase patterns, time-series models can predict future purchases based on historical trends.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 Step: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 models that account for temporal data, such as using past purchasing behaviors to predict future buying tendencies. Long Short-Term Memory (LSTM) networks are ideal for capturing sequential data patterns.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312250" y="22182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</a:t>
            </a:r>
            <a:r>
              <a:rPr b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 </a:t>
            </a:r>
            <a:r>
              <a:rPr b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Explore Time-Series Models:</a:t>
            </a:r>
            <a:endParaRPr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312250" y="3995850"/>
            <a:ext cx="81168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KNN for Customer Segmentation: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○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KNN can identify customers with similar behaviors and segment them for targeted marketing campaigns.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 Step: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Cluster customers with KNN to identify similar profiles and adjust marketing strategies to target specific segments with similar purchase behaviors.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29"/>
          <p:cNvSpPr txBox="1"/>
          <p:nvPr/>
        </p:nvSpPr>
        <p:spPr>
          <a:xfrm>
            <a:off x="312250" y="3687150"/>
            <a:ext cx="686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3. Use K-Nearest Neighbors (KNN) for Behavioral Similarity:</a:t>
            </a:r>
            <a:endParaRPr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54" name="Google Shape;2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5351" y="225650"/>
            <a:ext cx="1223700" cy="12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5688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 txBox="1"/>
          <p:nvPr/>
        </p:nvSpPr>
        <p:spPr>
          <a:xfrm>
            <a:off x="395475" y="416400"/>
            <a:ext cx="808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Questions?</a:t>
            </a:r>
            <a:endParaRPr sz="4800">
              <a:solidFill>
                <a:srgbClr val="FFFFFF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sp>
        <p:nvSpPr>
          <p:cNvPr id="261" name="Google Shape;26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2" name="Google Shape;262;p30"/>
          <p:cNvGrpSpPr/>
          <p:nvPr/>
        </p:nvGrpSpPr>
        <p:grpSpPr>
          <a:xfrm>
            <a:off x="4650075" y="3821375"/>
            <a:ext cx="4995900" cy="1322126"/>
            <a:chOff x="1561275" y="3179500"/>
            <a:chExt cx="4995900" cy="1322126"/>
          </a:xfrm>
        </p:grpSpPr>
        <p:pic>
          <p:nvPicPr>
            <p:cNvPr id="263" name="Google Shape;263;p30"/>
            <p:cNvPicPr preferRelativeResize="0"/>
            <p:nvPr/>
          </p:nvPicPr>
          <p:blipFill rotWithShape="1">
            <a:blip r:embed="rId3">
              <a:alphaModFix/>
            </a:blip>
            <a:srcRect b="74361" l="29068" r="26443" t="0"/>
            <a:stretch/>
          </p:blipFill>
          <p:spPr>
            <a:xfrm flipH="1" rot="10800000">
              <a:off x="2025238" y="3179500"/>
              <a:ext cx="4067973" cy="13221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" name="Google Shape;264;p30"/>
            <p:cNvSpPr txBox="1"/>
            <p:nvPr/>
          </p:nvSpPr>
          <p:spPr>
            <a:xfrm>
              <a:off x="1561275" y="3471100"/>
              <a:ext cx="4995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FFFFFF"/>
                  </a:solidFill>
                  <a:latin typeface="Playfair Display SemiBold"/>
                  <a:ea typeface="Playfair Display SemiBold"/>
                  <a:cs typeface="Playfair Display SemiBold"/>
                  <a:sym typeface="Playfair Display SemiBold"/>
                </a:rPr>
                <a:t>Thank You!</a:t>
              </a:r>
              <a:endParaRPr sz="3600">
                <a:solidFill>
                  <a:srgbClr val="FFFFFF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0" l="0" r="10578" t="0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670400" y="348713"/>
            <a:ext cx="6933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Importance of Predicting Customer Purchase Behavior</a:t>
            </a:r>
            <a:endParaRPr sz="1800">
              <a:solidFill>
                <a:schemeClr val="dk1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976250" y="1834700"/>
            <a:ext cx="6322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Deep Understanding of Customer Behavior: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Predicting customer behavior helps businesses understand preferences, habits, and decision-making processes.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Personalized Marketing and Experiences: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Predictive analytics enables businesses to create tailored marketing strategies, delivering personalized customer experiences.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Improved Customer Acquisition and Retention: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By anticipating customer needs, businesses can engage, retain, and build loyalty among their customers more effectively.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Competitive Advantage: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Predicting buying behavior helps identify emerging trends and market opportunities, giving businesses an edge over competitors.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Enhanced Growth and Customer Satisfaction: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Accurate predictions allow businesses to refine strategies, optimize the customer journey, and drive growth through improved customer satisfaction.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0" l="0" r="10578" t="0"/>
          <a:stretch/>
        </p:blipFill>
        <p:spPr>
          <a:xfrm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338125" y="367850"/>
            <a:ext cx="7188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Customer Purchase Prediction Model </a:t>
            </a:r>
            <a:r>
              <a:rPr lang="en" sz="18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Plus Feature Importance</a:t>
            </a:r>
            <a:endParaRPr sz="1800">
              <a:solidFill>
                <a:schemeClr val="dk1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sp>
        <p:nvSpPr>
          <p:cNvPr id="75" name="Google Shape;75;p15"/>
          <p:cNvSpPr txBox="1"/>
          <p:nvPr>
            <p:ph idx="4294967295" type="body"/>
          </p:nvPr>
        </p:nvSpPr>
        <p:spPr>
          <a:xfrm>
            <a:off x="338125" y="1745225"/>
            <a:ext cx="7139700" cy="3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Problem to Solve:</a:t>
            </a:r>
            <a:r>
              <a:rPr lang="en"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Develop a predictive model to determine the likelihood of a customer making a purchase based on historical behavior and other demographic data. </a:t>
            </a:r>
            <a:endParaRPr sz="1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○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Selection: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supervised learning approach, logistic regression, decision trees, or random forest, to predict whether a customer will make a purchase.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○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Evaluation: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Using metrics like accuracy, precision, recall, F1-score, and ROC-AUC to evaluate model performance.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○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Optimization: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Through random search, SMOTE, and stacking models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Analyze the features to learn what does and does not  lead, to customers making a purchase</a:t>
            </a:r>
            <a:endParaRPr sz="1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Char char="○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Evaluation: </a:t>
            </a:r>
            <a:r>
              <a:rPr lang="en"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Using feature importance, identify how each variable impacts potential purchase behavior</a:t>
            </a:r>
            <a:endParaRPr sz="1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Char char="○"/>
            </a:pPr>
            <a:r>
              <a:rPr b="1" lang="en"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Technologies:</a:t>
            </a:r>
            <a:r>
              <a:rPr lang="en"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Scikit-learn for the model, Pandas and Matplotlib for data handling and visualization, and Python for scripting.</a:t>
            </a:r>
            <a:endParaRPr sz="1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4466" l="695" r="0" t="4566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2" name="Google Shape;82;p16"/>
          <p:cNvGraphicFramePr/>
          <p:nvPr/>
        </p:nvGraphicFramePr>
        <p:xfrm>
          <a:off x="667650" y="17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{6139B682-37DC-45CB-8356-095996F82C96}</a:tableStyleId>
              </a:tblPr>
              <a:tblGrid>
                <a:gridCol w="952500"/>
                <a:gridCol w="1333500"/>
                <a:gridCol w="1181100"/>
              </a:tblGrid>
              <a:tr h="20002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Features</a:t>
                      </a:r>
                      <a:endParaRPr b="1" sz="1200">
                        <a:solidFill>
                          <a:srgbClr val="FFFFFF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Age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Customer's age</a:t>
                      </a:r>
                      <a:endParaRPr i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20 - 70 yrs old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Customer's gender</a:t>
                      </a:r>
                      <a:endParaRPr i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0: Male</a:t>
                      </a:r>
                      <a:endParaRPr sz="1000">
                        <a:solidFill>
                          <a:srgbClr val="1F1F1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1: Female</a:t>
                      </a:r>
                      <a:endParaRPr sz="1000">
                        <a:solidFill>
                          <a:srgbClr val="1F1F1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Annual Income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Customer's annual income in dollars</a:t>
                      </a:r>
                      <a:endParaRPr i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20k - 140k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Number of Purchases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 purchases made</a:t>
                      </a:r>
                      <a:endParaRPr i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0 - 20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</a:tr>
              <a:tr h="790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Product Category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Category of the purchased product</a:t>
                      </a:r>
                      <a:endParaRPr i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0: Electronics</a:t>
                      </a:r>
                      <a:endParaRPr sz="1000">
                        <a:solidFill>
                          <a:srgbClr val="1F1F1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1: Clothing</a:t>
                      </a:r>
                      <a:endParaRPr sz="1000">
                        <a:solidFill>
                          <a:srgbClr val="1F1F1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2: Home Goods</a:t>
                      </a:r>
                      <a:endParaRPr sz="1000">
                        <a:solidFill>
                          <a:srgbClr val="1F1F1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3: Beauty</a:t>
                      </a:r>
                      <a:endParaRPr sz="1000">
                        <a:solidFill>
                          <a:srgbClr val="1F1F1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4: Sports</a:t>
                      </a:r>
                      <a:endParaRPr sz="1000">
                        <a:solidFill>
                          <a:srgbClr val="1F1F1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Time Spent on Website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Time spent in minutes</a:t>
                      </a:r>
                      <a:endParaRPr i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0 - 59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Loyalty Program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Loyalty program participation</a:t>
                      </a:r>
                      <a:endParaRPr i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0: No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1: Yes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Discounts Availed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Number of discounts availed by the customer</a:t>
                      </a:r>
                      <a:endParaRPr i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0, 1, 2, 3, 4, 5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" name="Google Shape;83;p16"/>
          <p:cNvGraphicFramePr/>
          <p:nvPr/>
        </p:nvGraphicFramePr>
        <p:xfrm>
          <a:off x="667650" y="412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{6139B682-37DC-45CB-8356-095996F82C96}</a:tableStyleId>
              </a:tblPr>
              <a:tblGrid>
                <a:gridCol w="952500"/>
                <a:gridCol w="1333500"/>
                <a:gridCol w="1181100"/>
              </a:tblGrid>
              <a:tr h="20002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Target Variable</a:t>
                      </a:r>
                      <a:endParaRPr b="1" sz="1200">
                        <a:solidFill>
                          <a:srgbClr val="FFFFFF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  <a:tc hMerge="1"/>
              </a:tr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Purchase Status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Likelihood of the customer making a purchase</a:t>
                      </a:r>
                      <a:endParaRPr i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0: No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1: Yes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</a:tr>
            </a:tbl>
          </a:graphicData>
        </a:graphic>
      </p:graphicFrame>
      <p:sp>
        <p:nvSpPr>
          <p:cNvPr id="84" name="Google Shape;84;p16"/>
          <p:cNvSpPr txBox="1"/>
          <p:nvPr/>
        </p:nvSpPr>
        <p:spPr>
          <a:xfrm>
            <a:off x="4501700" y="341175"/>
            <a:ext cx="5256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000000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Data Preprocess</a:t>
            </a:r>
            <a:endParaRPr sz="3900">
              <a:solidFill>
                <a:srgbClr val="000000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4572000" y="1080075"/>
            <a:ext cx="4096200" cy="899700"/>
          </a:xfrm>
          <a:prstGeom prst="rect">
            <a:avLst/>
          </a:prstGeom>
          <a:solidFill>
            <a:srgbClr val="FAF0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Dataset contained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recent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information on customer purchase behavior across various attributes, aiming to help data scientists and analysts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understand the factors influencing purchase decisions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2700"/>
              </a:spcBef>
              <a:spcAft>
                <a:spcPts val="2700"/>
              </a:spcAft>
              <a:buNone/>
            </a:pPr>
            <a:r>
              <a:t/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257475" y="4907350"/>
            <a:ext cx="759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</a:rPr>
              <a:t>Rabie El Kharoua. (2024). Predict Customer Purchase Behavior Dataset [Data set]. Kaggle. https://doi.org/10.34740/KAGGLE/DSV/8725150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4501700" y="2218025"/>
            <a:ext cx="4483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fter removing Product Category and Gender, and with the exception of Loyal, we were left with numerical formats with no null values or rows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Scaled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numerical features to bring them to a similar range using StandardScaler.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Conducted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Analysis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(EDA)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to understand the relationships in data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Split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Data into Training and Testing Sets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369825" y="313800"/>
            <a:ext cx="379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Exploratory Data Analysis (EDA)</a:t>
            </a:r>
            <a:endParaRPr sz="2400">
              <a:solidFill>
                <a:schemeClr val="dk1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sp>
        <p:nvSpPr>
          <p:cNvPr id="95" name="Google Shape;95;p17"/>
          <p:cNvSpPr txBox="1"/>
          <p:nvPr>
            <p:ph idx="4294967295" type="body"/>
          </p:nvPr>
        </p:nvSpPr>
        <p:spPr>
          <a:xfrm>
            <a:off x="448175" y="1180925"/>
            <a:ext cx="3854700" cy="3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75"/>
              <a:buNone/>
            </a:pPr>
            <a:r>
              <a:rPr lang="en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Conducted EDA to understand the relationships in data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775" y="1752500"/>
            <a:ext cx="3728400" cy="30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8300" y="944863"/>
            <a:ext cx="4205399" cy="37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956575" y="2093425"/>
            <a:ext cx="1254300" cy="23463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1258586" y="2590054"/>
            <a:ext cx="680100" cy="46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852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2526625" y="2643950"/>
            <a:ext cx="1298400" cy="1795800"/>
          </a:xfrm>
          <a:prstGeom prst="rect">
            <a:avLst/>
          </a:prstGeom>
          <a:solidFill>
            <a:srgbClr val="A9FA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2783262" y="2900764"/>
            <a:ext cx="680100" cy="46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648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1243686" y="3726054"/>
            <a:ext cx="680100" cy="46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57%</a:t>
            </a:r>
            <a:endParaRPr b="1"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2719462" y="3784364"/>
            <a:ext cx="680100" cy="46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43%</a:t>
            </a:r>
            <a:endParaRPr b="1"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5688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395475" y="416400"/>
            <a:ext cx="8082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Implementation </a:t>
            </a:r>
            <a:r>
              <a:rPr b="1" lang="en" sz="4800">
                <a:solidFill>
                  <a:srgbClr val="FFFFFF"/>
                </a:solidFill>
                <a:latin typeface="Amethysta"/>
                <a:ea typeface="Amethysta"/>
                <a:cs typeface="Amethysta"/>
                <a:sym typeface="Amethysta"/>
              </a:rPr>
              <a:t>&amp;</a:t>
            </a:r>
            <a:r>
              <a:rPr lang="en" sz="4800">
                <a:solidFill>
                  <a:srgbClr val="FFFFFF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 Evaluation</a:t>
            </a:r>
            <a:endParaRPr sz="4800">
              <a:solidFill>
                <a:srgbClr val="FFFFFF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 rotWithShape="1">
          <a:blip r:embed="rId3">
            <a:alphaModFix/>
          </a:blip>
          <a:srcRect b="0" l="0" r="0" t="127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>
            <p:ph idx="4294967295" type="title"/>
          </p:nvPr>
        </p:nvSpPr>
        <p:spPr>
          <a:xfrm>
            <a:off x="239425" y="302075"/>
            <a:ext cx="5021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Playfair Display"/>
                <a:ea typeface="Playfair Display"/>
                <a:cs typeface="Playfair Display"/>
                <a:sym typeface="Playfair Display"/>
              </a:rPr>
              <a:t>Model Implementation</a:t>
            </a:r>
            <a:endParaRPr b="1" sz="4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5811275" y="588875"/>
            <a:ext cx="3012300" cy="3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Selection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Regression: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Started with a simple model to establish a baseline performance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Decision Trees:          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reat for understanding decision-making processes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Random Forest:        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ften provides the best performance by averaging out the decisions of multiple trees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4466" l="691" r="592" t="4566"/>
          <a:stretch/>
        </p:blipFill>
        <p:spPr>
          <a:xfrm flipH="1">
            <a:off x="-3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4294967295" type="title"/>
          </p:nvPr>
        </p:nvSpPr>
        <p:spPr>
          <a:xfrm>
            <a:off x="519150" y="311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Playfair Display"/>
                <a:ea typeface="Playfair Display"/>
                <a:cs typeface="Playfair Display"/>
                <a:sym typeface="Playfair Display"/>
              </a:rPr>
              <a:t>Model Evaluation</a:t>
            </a:r>
            <a:endParaRPr b="1" sz="3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519150" y="934800"/>
            <a:ext cx="831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 Medium"/>
                <a:ea typeface="Montserrat Medium"/>
                <a:cs typeface="Montserrat Medium"/>
                <a:sym typeface="Montserrat Medium"/>
              </a:rPr>
              <a:t>Evaluated the performance of the selected models using specific metrics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4">
            <a:alphaModFix/>
          </a:blip>
          <a:srcRect b="3308" l="0" r="0" t="27049"/>
          <a:stretch/>
        </p:blipFill>
        <p:spPr>
          <a:xfrm>
            <a:off x="2237050" y="2032500"/>
            <a:ext cx="6630748" cy="2962751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" name="Google Shape;128;p20"/>
          <p:cNvSpPr txBox="1"/>
          <p:nvPr/>
        </p:nvSpPr>
        <p:spPr>
          <a:xfrm>
            <a:off x="519150" y="1288800"/>
            <a:ext cx="7669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Defined a Function for Evaluation</a:t>
            </a:r>
            <a:endParaRPr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 Medium"/>
                <a:ea typeface="Montserrat Medium"/>
                <a:cs typeface="Montserrat Medium"/>
                <a:sym typeface="Montserrat Medium"/>
              </a:rPr>
              <a:t>To avoid repetitive code, we created a function that evaluates and prints these metrics for any model.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433150" y="2073450"/>
            <a:ext cx="1696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AutoNum type="arabicPeriod"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A</a:t>
            </a: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ccuracy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AutoNum type="arabicPeriod"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Precision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AutoNum type="arabicPeriod"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Recall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AutoNum type="arabicPeriod"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F1-score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AutoNum type="arabicPeriod"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ROC-AUC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1400" l="701" r="425" t="0"/>
          <a:stretch/>
        </p:blipFill>
        <p:spPr>
          <a:xfrm>
            <a:off x="0" y="0"/>
            <a:ext cx="91922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>
            <p:ph idx="4294967295" type="title"/>
          </p:nvPr>
        </p:nvSpPr>
        <p:spPr>
          <a:xfrm>
            <a:off x="239425" y="3020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Evaluation Metrics Pre-Optimization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248450" y="3416575"/>
            <a:ext cx="2637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Evaluation Metrics for Logistic Regression: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Accuracy: 0.8433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Precision: 0.8857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Recall: 0.7266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F1 Score: 0.7983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ROC AUC Score: 0.8284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38" name="Google Shape;138;p21"/>
          <p:cNvCxnSpPr/>
          <p:nvPr/>
        </p:nvCxnSpPr>
        <p:spPr>
          <a:xfrm flipH="1">
            <a:off x="3017300" y="1066675"/>
            <a:ext cx="9900" cy="354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21"/>
          <p:cNvCxnSpPr/>
          <p:nvPr/>
        </p:nvCxnSpPr>
        <p:spPr>
          <a:xfrm flipH="1">
            <a:off x="6116800" y="1124625"/>
            <a:ext cx="9900" cy="354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21"/>
          <p:cNvSpPr txBox="1"/>
          <p:nvPr/>
        </p:nvSpPr>
        <p:spPr>
          <a:xfrm>
            <a:off x="3355850" y="1124625"/>
            <a:ext cx="23058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Evaluation Metrics for Decision Tree: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Accuracy: 0.9067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Precision: 0.9386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Recall: 0.8359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F1 Score: 0.8843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ROC AUC Score: 0.8976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6431550" y="3356600"/>
            <a:ext cx="2637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Evaluation Metrics for Random Forest: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Accuracy: 0.9567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Precision: 0.9915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Recall: 0.9062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F1 Score: 0.9469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ROC AUC Score: 0.9502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525" y="1066675"/>
            <a:ext cx="2724177" cy="225994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1552" y="2578831"/>
            <a:ext cx="2724173" cy="225996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8292" y="1066675"/>
            <a:ext cx="2724183" cy="225494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" name="Google Shape;14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